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2"/>
  </p:notesMasterIdLst>
  <p:sldIdLst>
    <p:sldId id="268" r:id="rId2"/>
    <p:sldId id="258" r:id="rId3"/>
    <p:sldId id="259" r:id="rId4"/>
    <p:sldId id="260" r:id="rId5"/>
    <p:sldId id="261" r:id="rId6"/>
    <p:sldId id="262" r:id="rId7"/>
    <p:sldId id="263" r:id="rId8"/>
    <p:sldId id="270" r:id="rId9"/>
    <p:sldId id="269"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99"/>
    <p:restoredTop sz="56713"/>
  </p:normalViewPr>
  <p:slideViewPr>
    <p:cSldViewPr snapToGrid="0" snapToObjects="1">
      <p:cViewPr>
        <p:scale>
          <a:sx n="75" d="100"/>
          <a:sy n="75" d="100"/>
        </p:scale>
        <p:origin x="1536"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D14FA-4C31-AE49-B46F-ACB2810361A6}" type="datetimeFigureOut">
              <a:rPr lang="en-US" smtClean="0"/>
              <a:t>8/2/17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48A17-B4FE-4B4E-9363-6D8612022D5E}" type="slidenum">
              <a:rPr lang="en-US" smtClean="0"/>
              <a:t>‹#›</a:t>
            </a:fld>
            <a:endParaRPr lang="en-US"/>
          </a:p>
        </p:txBody>
      </p:sp>
    </p:spTree>
    <p:extLst>
      <p:ext uri="{BB962C8B-B14F-4D97-AF65-F5344CB8AC3E}">
        <p14:creationId xmlns:p14="http://schemas.microsoft.com/office/powerpoint/2010/main" val="200085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mss.org.au/members/research" TargetMode="External"/><Relationship Id="rId4" Type="http://schemas.openxmlformats.org/officeDocument/2006/relationships/hyperlink" Target="http://www.basilhetzelinstitute.com.au/students/postgraduate-honours-opportunities/" TargetMode="External"/><Relationship Id="rId5" Type="http://schemas.openxmlformats.org/officeDocument/2006/relationships/hyperlink" Target="http://www.basilhetzelinstitute.com.au/research/research-themes/" TargetMode="External"/><Relationship Id="rId6" Type="http://schemas.openxmlformats.org/officeDocument/2006/relationships/hyperlink" Target="https://www.sahmriresearch.org/our-research"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F48A17-B4FE-4B4E-9363-6D8612022D5E}" type="slidenum">
              <a:rPr lang="en-US" smtClean="0"/>
              <a:t>1</a:t>
            </a:fld>
            <a:endParaRPr lang="en-US"/>
          </a:p>
        </p:txBody>
      </p:sp>
    </p:spTree>
    <p:extLst>
      <p:ext uri="{BB962C8B-B14F-4D97-AF65-F5344CB8AC3E}">
        <p14:creationId xmlns:p14="http://schemas.microsoft.com/office/powerpoint/2010/main" val="1383556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F48A17-B4FE-4B4E-9363-6D8612022D5E}" type="slidenum">
              <a:rPr lang="en-US" smtClean="0"/>
              <a:t>10</a:t>
            </a:fld>
            <a:endParaRPr lang="en-US"/>
          </a:p>
        </p:txBody>
      </p:sp>
    </p:spTree>
    <p:extLst>
      <p:ext uri="{BB962C8B-B14F-4D97-AF65-F5344CB8AC3E}">
        <p14:creationId xmlns:p14="http://schemas.microsoft.com/office/powerpoint/2010/main" val="118581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wish to arm you all with a clear</a:t>
            </a:r>
            <a:r>
              <a:rPr lang="en-US" baseline="0" dirty="0" smtClean="0"/>
              <a:t> concise approach for getting involved in research</a:t>
            </a:r>
          </a:p>
          <a:p>
            <a:endParaRPr lang="en-US" baseline="0" dirty="0" smtClean="0"/>
          </a:p>
          <a:p>
            <a:r>
              <a:rPr lang="en-US" baseline="0" dirty="0" smtClean="0"/>
              <a:t>Seems daunting at first but really becomes easier once you start doing it</a:t>
            </a:r>
            <a:endParaRPr lang="en-US" dirty="0" smtClean="0"/>
          </a:p>
          <a:p>
            <a:endParaRPr lang="en-US" dirty="0" smtClean="0"/>
          </a:p>
          <a:p>
            <a:r>
              <a:rPr lang="en-US" dirty="0" smtClean="0"/>
              <a:t>http://</a:t>
            </a:r>
            <a:r>
              <a:rPr lang="en-US" dirty="0" err="1" smtClean="0"/>
              <a:t>www.lolriot.com</a:t>
            </a:r>
            <a:r>
              <a:rPr lang="en-US" dirty="0" smtClean="0"/>
              <a:t>/lol-pics-46-52-images/why-is-it-called-research/</a:t>
            </a:r>
            <a:endParaRPr lang="en-US" dirty="0"/>
          </a:p>
        </p:txBody>
      </p:sp>
      <p:sp>
        <p:nvSpPr>
          <p:cNvPr id="4" name="Slide Number Placeholder 3"/>
          <p:cNvSpPr>
            <a:spLocks noGrp="1"/>
          </p:cNvSpPr>
          <p:nvPr>
            <p:ph type="sldNum" sz="quarter" idx="10"/>
          </p:nvPr>
        </p:nvSpPr>
        <p:spPr/>
        <p:txBody>
          <a:bodyPr/>
          <a:lstStyle/>
          <a:p>
            <a:fld id="{EBF48A17-B4FE-4B4E-9363-6D8612022D5E}" type="slidenum">
              <a:rPr lang="en-US" smtClean="0"/>
              <a:t>2</a:t>
            </a:fld>
            <a:endParaRPr lang="en-US"/>
          </a:p>
        </p:txBody>
      </p:sp>
    </p:spTree>
    <p:extLst>
      <p:ext uri="{BB962C8B-B14F-4D97-AF65-F5344CB8AC3E}">
        <p14:creationId xmlns:p14="http://schemas.microsoft.com/office/powerpoint/2010/main" val="65045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consider what research you want to do</a:t>
            </a:r>
          </a:p>
          <a:p>
            <a:endParaRPr lang="en-US" dirty="0" smtClean="0"/>
          </a:p>
          <a:p>
            <a:r>
              <a:rPr lang="en-US" dirty="0" smtClean="0"/>
              <a:t>Do</a:t>
            </a:r>
            <a:r>
              <a:rPr lang="en-US" baseline="0" dirty="0" smtClean="0"/>
              <a:t> you want to do vacation summer research? Or research alongside your course work? Or have a GAP year dedicated to research in the form of Honours</a:t>
            </a:r>
          </a:p>
          <a:p>
            <a:endParaRPr lang="en-US" dirty="0" smtClean="0"/>
          </a:p>
          <a:p>
            <a:r>
              <a:rPr lang="en-US" dirty="0" smtClean="0"/>
              <a:t>Consider</a:t>
            </a:r>
            <a:r>
              <a:rPr lang="en-US" baseline="0" dirty="0" smtClean="0"/>
              <a:t> what area of medicine you wish to research. You may not have narrowed down your options at this point so anything and everything will be fine</a:t>
            </a:r>
          </a:p>
          <a:p>
            <a:endParaRPr lang="en-US" baseline="0" dirty="0" smtClean="0"/>
          </a:p>
          <a:p>
            <a:r>
              <a:rPr lang="en-US" baseline="0" dirty="0" smtClean="0"/>
              <a:t>Consider the type </a:t>
            </a:r>
            <a:r>
              <a:rPr lang="en-US" baseline="0" dirty="0" smtClean="0"/>
              <a:t>of research </a:t>
            </a:r>
            <a:r>
              <a:rPr lang="en-US" baseline="0" dirty="0" smtClean="0"/>
              <a:t>you want to do. Many people do not </a:t>
            </a:r>
            <a:r>
              <a:rPr lang="en-US" baseline="0" dirty="0" err="1" smtClean="0"/>
              <a:t>realise</a:t>
            </a:r>
            <a:endParaRPr lang="en-US" baseline="0" dirty="0" smtClean="0"/>
          </a:p>
          <a:p>
            <a:endParaRPr lang="en-US" baseline="0" dirty="0" smtClean="0"/>
          </a:p>
          <a:p>
            <a:r>
              <a:rPr lang="en-US" dirty="0" smtClean="0"/>
              <a:t>Classification is not entirely</a:t>
            </a:r>
            <a:r>
              <a:rPr lang="en-US" baseline="0" dirty="0" smtClean="0"/>
              <a:t> comprehensive excluding some special options e.g. research into medical education</a:t>
            </a:r>
            <a:endParaRPr lang="en-US" dirty="0" smtClean="0"/>
          </a:p>
          <a:p>
            <a:endParaRPr lang="en-US" dirty="0" smtClean="0"/>
          </a:p>
          <a:p>
            <a:r>
              <a:rPr lang="en-US" dirty="0" smtClean="0"/>
              <a:t>Pictures:</a:t>
            </a:r>
            <a:endParaRPr lang="en-US" dirty="0" smtClean="0"/>
          </a:p>
          <a:p>
            <a:r>
              <a:rPr lang="en-US" dirty="0" smtClean="0"/>
              <a:t>http://</a:t>
            </a:r>
            <a:r>
              <a:rPr lang="en-US" dirty="0" err="1" smtClean="0"/>
              <a:t>www.capearthritisandrheumatology.co.za</a:t>
            </a:r>
            <a:r>
              <a:rPr lang="en-US" dirty="0" smtClean="0"/>
              <a:t>/research/</a:t>
            </a:r>
          </a:p>
          <a:p>
            <a:r>
              <a:rPr lang="en-US" dirty="0" smtClean="0"/>
              <a:t>https://</a:t>
            </a:r>
            <a:r>
              <a:rPr lang="en-US" dirty="0" err="1" smtClean="0"/>
              <a:t>www.aofoundation.org</a:t>
            </a:r>
            <a:r>
              <a:rPr lang="en-US" dirty="0" smtClean="0"/>
              <a:t>/Structure/research/clinical-research/Pages/clinical-</a:t>
            </a:r>
            <a:r>
              <a:rPr lang="en-US" dirty="0" err="1" smtClean="0"/>
              <a:t>research.aspx</a:t>
            </a:r>
            <a:endParaRPr lang="en-US" dirty="0" smtClean="0"/>
          </a:p>
          <a:p>
            <a:r>
              <a:rPr lang="en-US" dirty="0" smtClean="0"/>
              <a:t>https://</a:t>
            </a:r>
            <a:r>
              <a:rPr lang="en-US" dirty="0" err="1" smtClean="0"/>
              <a:t>www.leighday.co.uk</a:t>
            </a:r>
            <a:r>
              <a:rPr lang="en-US" dirty="0" smtClean="0"/>
              <a:t>/Blog/April-2016/Ten-years-after-the-Elephant-Man-drug-trial </a:t>
            </a:r>
            <a:endParaRPr lang="en-US" dirty="0"/>
          </a:p>
        </p:txBody>
      </p:sp>
      <p:sp>
        <p:nvSpPr>
          <p:cNvPr id="4" name="Slide Number Placeholder 3"/>
          <p:cNvSpPr>
            <a:spLocks noGrp="1"/>
          </p:cNvSpPr>
          <p:nvPr>
            <p:ph type="sldNum" sz="quarter" idx="10"/>
          </p:nvPr>
        </p:nvSpPr>
        <p:spPr/>
        <p:txBody>
          <a:bodyPr/>
          <a:lstStyle/>
          <a:p>
            <a:fld id="{EBF48A17-B4FE-4B4E-9363-6D8612022D5E}" type="slidenum">
              <a:rPr lang="en-US" smtClean="0"/>
              <a:t>3</a:t>
            </a:fld>
            <a:endParaRPr lang="en-US"/>
          </a:p>
        </p:txBody>
      </p:sp>
    </p:spTree>
    <p:extLst>
      <p:ext uri="{BB962C8B-B14F-4D97-AF65-F5344CB8AC3E}">
        <p14:creationId xmlns:p14="http://schemas.microsoft.com/office/powerpoint/2010/main" val="96967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tx1"/>
                </a:solidFill>
                <a:hlinkClick r:id="rId3"/>
              </a:rPr>
              <a:t>Next you need to find</a:t>
            </a:r>
            <a:r>
              <a:rPr lang="en-US" u="sng" baseline="0" dirty="0" smtClean="0">
                <a:solidFill>
                  <a:schemeClr val="tx1"/>
                </a:solidFill>
                <a:hlinkClick r:id="rId3"/>
              </a:rPr>
              <a:t> the research</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u="sng" baseline="0" dirty="0" smtClean="0">
              <a:solidFill>
                <a:schemeClr val="tx1"/>
              </a:solidFill>
              <a:hlinkClick r:id="rId3"/>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u="sng" baseline="0" dirty="0" smtClean="0">
                <a:solidFill>
                  <a:schemeClr val="tx1"/>
                </a:solidFill>
                <a:hlinkClick r:id="rId3"/>
              </a:rPr>
              <a:t>These are 3 really good sources for finding out about what research is going on in Adelaide, what groups are taking in students and the contact details of their supervisors</a:t>
            </a:r>
            <a:endParaRPr lang="en-US" u="sng" dirty="0" smtClean="0">
              <a:solidFill>
                <a:schemeClr val="tx1"/>
              </a:solidFill>
              <a:hlinkClick r:id="rId3"/>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u="sng" baseline="0" dirty="0" smtClean="0">
              <a:solidFill>
                <a:schemeClr val="tx1"/>
              </a:solidFill>
              <a:hlinkClick r:id="rId3"/>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u="sng" baseline="0" dirty="0" smtClean="0">
                <a:solidFill>
                  <a:schemeClr val="tx1"/>
                </a:solidFill>
                <a:hlinkClick r:id="rId3"/>
              </a:rPr>
              <a:t>Just note that the projects listed are not necessarily the ones you would be working on if you joined the group. Rather, the use of this information is to see what sort of projects and areas the research group is involved in. If their projects interest you then likely the project they would involve you would also interest you.</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u="sng" baseline="0" dirty="0" smtClean="0">
              <a:solidFill>
                <a:schemeClr val="tx1"/>
              </a:solidFill>
              <a:hlinkClick r:id="rId3"/>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u="sng" baseline="0" dirty="0" smtClean="0">
                <a:solidFill>
                  <a:schemeClr val="tx1"/>
                </a:solidFill>
                <a:hlinkClick r:id="rId3"/>
              </a:rPr>
              <a:t>2 documents summarising this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u="sng" baseline="0" dirty="0" smtClean="0">
              <a:solidFill>
                <a:schemeClr val="tx1"/>
              </a:solidFill>
              <a:hlinkClick r:id="rId3"/>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u="sng" baseline="0" dirty="0" smtClean="0">
                <a:solidFill>
                  <a:schemeClr val="tx1"/>
                </a:solidFill>
                <a:hlinkClick r:id="rId3"/>
              </a:rPr>
              <a:t>Basil hetzel institute </a:t>
            </a:r>
            <a:r>
              <a:rPr lang="mr-IN" u="sng" baseline="0" dirty="0" smtClean="0">
                <a:solidFill>
                  <a:schemeClr val="tx1"/>
                </a:solidFill>
                <a:hlinkClick r:id="rId3"/>
              </a:rPr>
              <a:t>–</a:t>
            </a:r>
            <a:r>
              <a:rPr lang="en-US" u="sng" baseline="0" dirty="0" smtClean="0">
                <a:solidFill>
                  <a:schemeClr val="tx1"/>
                </a:solidFill>
                <a:hlinkClick r:id="rId3"/>
              </a:rPr>
              <a:t> research building across from the TQEH</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u="sng" baseline="0" dirty="0" smtClean="0">
              <a:solidFill>
                <a:schemeClr val="tx1"/>
              </a:solidFill>
              <a:hlinkClick r:id="rId3"/>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u="sng" baseline="0" dirty="0" smtClean="0">
                <a:solidFill>
                  <a:schemeClr val="tx1"/>
                </a:solidFill>
                <a:hlinkClick r:id="rId3"/>
              </a:rPr>
              <a:t>You all know of the cheesegrater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sng" baseline="0" dirty="0" smtClean="0">
                <a:solidFill>
                  <a:schemeClr val="tx1"/>
                </a:solidFill>
                <a:hlinkClick r:id="rId3"/>
              </a:rPr>
              <a:t>Website descriptions on the BHI website and SAHMRI</a:t>
            </a:r>
            <a:endParaRPr lang="en-US" u="sng" dirty="0" smtClean="0">
              <a:solidFill>
                <a:schemeClr val="tx1"/>
              </a:solidFill>
              <a:hlinkClick r:id="rId3"/>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https://amss.org.au/members/research</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4"/>
              </a:rPr>
              <a:t>http://www.basilhetzelinstitute.com.au/students/postgraduate-honours-opportunities/</a:t>
            </a:r>
            <a:endParaRPr lang="en-US" dirty="0" smtClean="0"/>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5"/>
              </a:rPr>
              <a:t>http://www.basilhetzelinstitute.com.au/research/research-themes/</a:t>
            </a:r>
            <a:r>
              <a:rPr lang="en-US"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6"/>
              </a:rPr>
              <a:t>https://www.sahmriresearch.org/our-research</a:t>
            </a:r>
            <a:r>
              <a:rPr lang="en-US"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BF48A17-B4FE-4B4E-9363-6D8612022D5E}" type="slidenum">
              <a:rPr lang="en-US" smtClean="0"/>
              <a:t>4</a:t>
            </a:fld>
            <a:endParaRPr lang="en-US"/>
          </a:p>
        </p:txBody>
      </p:sp>
    </p:spTree>
    <p:extLst>
      <p:ext uri="{BB962C8B-B14F-4D97-AF65-F5344CB8AC3E}">
        <p14:creationId xmlns:p14="http://schemas.microsoft.com/office/powerpoint/2010/main" val="13986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all research ongoing in Adelaide is listed in that document.</a:t>
            </a:r>
          </a:p>
          <a:p>
            <a:endParaRPr lang="en-US" baseline="0" dirty="0" smtClean="0"/>
          </a:p>
          <a:p>
            <a:r>
              <a:rPr lang="en-US" baseline="0" dirty="0" smtClean="0"/>
              <a:t>If you have not been able to find research in your area of interest, I would suggest you trying these measures</a:t>
            </a:r>
          </a:p>
          <a:p>
            <a:endParaRPr lang="en-US" baseline="0" dirty="0" smtClean="0"/>
          </a:p>
          <a:p>
            <a:r>
              <a:rPr lang="en-US" baseline="0" dirty="0" smtClean="0"/>
              <a:t>Googling something like neonatology research </a:t>
            </a:r>
            <a:r>
              <a:rPr lang="en-US" baseline="0" dirty="0" smtClean="0"/>
              <a:t>Adelaide </a:t>
            </a:r>
            <a:r>
              <a:rPr lang="en-US" baseline="0" dirty="0" smtClean="0"/>
              <a:t>may lead you to finding the details of a relevant research group</a:t>
            </a:r>
          </a:p>
          <a:p>
            <a:endParaRPr lang="en-US" baseline="0" dirty="0" smtClean="0"/>
          </a:p>
          <a:p>
            <a:r>
              <a:rPr lang="en-US" baseline="0" dirty="0" smtClean="0"/>
              <a:t>If no luck there, try going to the web page for the hospital department in your area of interest and using the contact details listed</a:t>
            </a:r>
          </a:p>
          <a:p>
            <a:endParaRPr lang="en-US" baseline="0" dirty="0" smtClean="0"/>
          </a:p>
          <a:p>
            <a:r>
              <a:rPr lang="en-US" baseline="0" dirty="0" smtClean="0"/>
              <a:t>Otherwise, consider emailing hospital unit directors directly, They are often aware of the research ongoing in their specialty in Adelaide and may be able to directly help you or refer you onto other colleagues. </a:t>
            </a:r>
            <a:endParaRPr lang="en-US" dirty="0"/>
          </a:p>
        </p:txBody>
      </p:sp>
      <p:sp>
        <p:nvSpPr>
          <p:cNvPr id="4" name="Slide Number Placeholder 3"/>
          <p:cNvSpPr>
            <a:spLocks noGrp="1"/>
          </p:cNvSpPr>
          <p:nvPr>
            <p:ph type="sldNum" sz="quarter" idx="10"/>
          </p:nvPr>
        </p:nvSpPr>
        <p:spPr/>
        <p:txBody>
          <a:bodyPr/>
          <a:lstStyle/>
          <a:p>
            <a:fld id="{EBF48A17-B4FE-4B4E-9363-6D8612022D5E}" type="slidenum">
              <a:rPr lang="en-US" smtClean="0"/>
              <a:t>5</a:t>
            </a:fld>
            <a:endParaRPr lang="en-US"/>
          </a:p>
        </p:txBody>
      </p:sp>
    </p:spTree>
    <p:extLst>
      <p:ext uri="{BB962C8B-B14F-4D97-AF65-F5344CB8AC3E}">
        <p14:creationId xmlns:p14="http://schemas.microsoft.com/office/powerpoint/2010/main" val="899182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don’t forget the resources right in front of you. Talk</a:t>
            </a:r>
            <a:r>
              <a:rPr lang="en-US" baseline="0" dirty="0" smtClean="0"/>
              <a:t> face-to-face with lecturers or your supervisors on the wards and ask them about research opportunities.</a:t>
            </a:r>
          </a:p>
          <a:p>
            <a:endParaRPr lang="en-US" baseline="0" dirty="0" smtClean="0"/>
          </a:p>
          <a:p>
            <a:r>
              <a:rPr lang="en-US" baseline="0" dirty="0" smtClean="0"/>
              <a:t>I myself first got involved with my </a:t>
            </a:r>
            <a:r>
              <a:rPr lang="en-US" baseline="0" dirty="0" err="1" smtClean="0"/>
              <a:t>honours</a:t>
            </a:r>
            <a:r>
              <a:rPr lang="en-US" baseline="0" dirty="0" smtClean="0"/>
              <a:t> research group through talking with a lecturer from a case wrap. He referred me onto Prof Michael Horowitz and Prof Rayner. </a:t>
            </a:r>
            <a:endParaRPr lang="en-US" dirty="0"/>
          </a:p>
        </p:txBody>
      </p:sp>
      <p:sp>
        <p:nvSpPr>
          <p:cNvPr id="4" name="Slide Number Placeholder 3"/>
          <p:cNvSpPr>
            <a:spLocks noGrp="1"/>
          </p:cNvSpPr>
          <p:nvPr>
            <p:ph type="sldNum" sz="quarter" idx="10"/>
          </p:nvPr>
        </p:nvSpPr>
        <p:spPr/>
        <p:txBody>
          <a:bodyPr/>
          <a:lstStyle/>
          <a:p>
            <a:fld id="{EBF48A17-B4FE-4B4E-9363-6D8612022D5E}" type="slidenum">
              <a:rPr lang="en-US" smtClean="0"/>
              <a:t>6</a:t>
            </a:fld>
            <a:endParaRPr lang="en-US"/>
          </a:p>
        </p:txBody>
      </p:sp>
    </p:spTree>
    <p:extLst>
      <p:ext uri="{BB962C8B-B14F-4D97-AF65-F5344CB8AC3E}">
        <p14:creationId xmlns:p14="http://schemas.microsoft.com/office/powerpoint/2010/main" val="190563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Contacting potential supervisors is simple if you find them by those documents</a:t>
            </a:r>
            <a:r>
              <a:rPr lang="en-US" baseline="0" dirty="0" smtClean="0"/>
              <a:t> I mentioned. Their details will be listed.</a:t>
            </a:r>
          </a:p>
          <a:p>
            <a:endParaRPr lang="en-US" baseline="0" dirty="0" smtClean="0"/>
          </a:p>
          <a:p>
            <a:r>
              <a:rPr lang="en-US" baseline="0" dirty="0" smtClean="0"/>
              <a:t>In your email, let them know you are a keen medical student and that you wish to discuss research opportunities. </a:t>
            </a:r>
            <a:endParaRPr lang="en-US" dirty="0" smtClean="0"/>
          </a:p>
          <a:p>
            <a:r>
              <a:rPr lang="en-US" dirty="0" smtClean="0"/>
              <a:t>Worth mentioning your year level as in the supervisor’s mind it will determine what sort of projects you may be suitable for</a:t>
            </a:r>
          </a:p>
          <a:p>
            <a:r>
              <a:rPr lang="en-US" dirty="0" smtClean="0"/>
              <a:t>In</a:t>
            </a:r>
            <a:r>
              <a:rPr lang="en-US" baseline="0" dirty="0" smtClean="0"/>
              <a:t> saying that, there is no harm in getting involved in research early. The research component of the course may be in 3</a:t>
            </a:r>
            <a:r>
              <a:rPr lang="en-US" baseline="30000" dirty="0" smtClean="0"/>
              <a:t>rd</a:t>
            </a:r>
            <a:r>
              <a:rPr lang="en-US" baseline="0" dirty="0" smtClean="0"/>
              <a:t> year but don’t let this stop you from finding your feet earlier than this if you are keen.</a:t>
            </a:r>
          </a:p>
          <a:p>
            <a:endParaRPr lang="en-US" baseline="0" dirty="0" smtClean="0"/>
          </a:p>
          <a:p>
            <a:r>
              <a:rPr lang="en-US" baseline="0" dirty="0" smtClean="0"/>
              <a:t>Unfortunately, supervisors are busy and not all of them check their emails frequently. </a:t>
            </a:r>
            <a:endParaRPr lang="en-US" dirty="0" smtClean="0"/>
          </a:p>
          <a:p>
            <a:endParaRPr lang="en-US" dirty="0" smtClean="0"/>
          </a:p>
          <a:p>
            <a:r>
              <a:rPr lang="en-US" dirty="0" smtClean="0"/>
              <a:t>Picture:</a:t>
            </a:r>
            <a:endParaRPr lang="en-US" dirty="0" smtClean="0"/>
          </a:p>
          <a:p>
            <a:r>
              <a:rPr lang="en-US" dirty="0" smtClean="0"/>
              <a:t>http://</a:t>
            </a:r>
            <a:r>
              <a:rPr lang="en-US" dirty="0" err="1" smtClean="0"/>
              <a:t>catplanet.org</a:t>
            </a:r>
            <a:r>
              <a:rPr lang="en-US" dirty="0" smtClean="0"/>
              <a:t>/no-response-they-</a:t>
            </a:r>
            <a:r>
              <a:rPr lang="en-US" dirty="0" err="1" smtClean="0"/>
              <a:t>dont</a:t>
            </a:r>
            <a:r>
              <a:rPr lang="en-US" dirty="0" smtClean="0"/>
              <a:t>-like-me-cat-meme/ </a:t>
            </a:r>
            <a:endParaRPr lang="en-US" dirty="0"/>
          </a:p>
        </p:txBody>
      </p:sp>
      <p:sp>
        <p:nvSpPr>
          <p:cNvPr id="4" name="Slide Number Placeholder 3"/>
          <p:cNvSpPr>
            <a:spLocks noGrp="1"/>
          </p:cNvSpPr>
          <p:nvPr>
            <p:ph type="sldNum" sz="quarter" idx="10"/>
          </p:nvPr>
        </p:nvSpPr>
        <p:spPr/>
        <p:txBody>
          <a:bodyPr/>
          <a:lstStyle/>
          <a:p>
            <a:fld id="{EBF48A17-B4FE-4B4E-9363-6D8612022D5E}" type="slidenum">
              <a:rPr lang="en-US" smtClean="0"/>
              <a:t>7</a:t>
            </a:fld>
            <a:endParaRPr lang="en-US"/>
          </a:p>
        </p:txBody>
      </p:sp>
    </p:spTree>
    <p:extLst>
      <p:ext uri="{BB962C8B-B14F-4D97-AF65-F5344CB8AC3E}">
        <p14:creationId xmlns:p14="http://schemas.microsoft.com/office/powerpoint/2010/main" val="90727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you’ve reached the pot of gold</a:t>
            </a:r>
          </a:p>
          <a:p>
            <a:endParaRPr lang="en-US" baseline="0" dirty="0" smtClean="0"/>
          </a:p>
          <a:p>
            <a:r>
              <a:rPr lang="en-US" baseline="0" dirty="0" smtClean="0"/>
              <a:t>You can now </a:t>
            </a:r>
            <a:r>
              <a:rPr lang="en-US" baseline="0" dirty="0" err="1" smtClean="0"/>
              <a:t>organise</a:t>
            </a:r>
            <a:r>
              <a:rPr lang="en-US" baseline="0" dirty="0" smtClean="0"/>
              <a:t> the research project. The supervisor will likely have one in mind for you.</a:t>
            </a:r>
          </a:p>
          <a:p>
            <a:endParaRPr lang="en-US" baseline="0" dirty="0" smtClean="0"/>
          </a:p>
          <a:p>
            <a:r>
              <a:rPr lang="en-US" baseline="0" dirty="0" smtClean="0"/>
              <a:t>Keep in mind, they may also not have research suitable for you but have </a:t>
            </a:r>
            <a:r>
              <a:rPr lang="en-US" baseline="0" dirty="0" err="1" smtClean="0"/>
              <a:t>organised</a:t>
            </a:r>
            <a:r>
              <a:rPr lang="en-US" baseline="0" dirty="0" smtClean="0"/>
              <a:t> the meeting because they want to help you get involved in research anyway. In which case, make use of the situation and discuss the opportunities available to you. </a:t>
            </a:r>
          </a:p>
        </p:txBody>
      </p:sp>
      <p:sp>
        <p:nvSpPr>
          <p:cNvPr id="4" name="Slide Number Placeholder 3"/>
          <p:cNvSpPr>
            <a:spLocks noGrp="1"/>
          </p:cNvSpPr>
          <p:nvPr>
            <p:ph type="sldNum" sz="quarter" idx="10"/>
          </p:nvPr>
        </p:nvSpPr>
        <p:spPr/>
        <p:txBody>
          <a:bodyPr/>
          <a:lstStyle/>
          <a:p>
            <a:fld id="{EBF48A17-B4FE-4B4E-9363-6D8612022D5E}" type="slidenum">
              <a:rPr lang="en-US" smtClean="0"/>
              <a:t>8</a:t>
            </a:fld>
            <a:endParaRPr lang="en-US"/>
          </a:p>
        </p:txBody>
      </p:sp>
    </p:spTree>
    <p:extLst>
      <p:ext uri="{BB962C8B-B14F-4D97-AF65-F5344CB8AC3E}">
        <p14:creationId xmlns:p14="http://schemas.microsoft.com/office/powerpoint/2010/main" val="803741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last step.</a:t>
            </a:r>
            <a:r>
              <a:rPr lang="en-US" baseline="0" dirty="0" smtClean="0"/>
              <a:t> Apply for free money. Seriously, research takes time that you could otherwise spend working for money. There are many scholarships out there, particularly for vacation and Honours research, that can ease your financial situation while undertaking research.</a:t>
            </a:r>
          </a:p>
          <a:p>
            <a:endParaRPr lang="en-US" baseline="0" dirty="0" smtClean="0"/>
          </a:p>
          <a:p>
            <a:r>
              <a:rPr lang="en-US" baseline="0" dirty="0" smtClean="0"/>
              <a:t>I’ve listed those I am aware of on this AMSS webpage.</a:t>
            </a:r>
          </a:p>
          <a:p>
            <a:r>
              <a:rPr lang="en-US" baseline="0" dirty="0" smtClean="0"/>
              <a:t>There is a search function on this University of Adelaide website for looking up further scholarships</a:t>
            </a:r>
          </a:p>
          <a:p>
            <a:r>
              <a:rPr lang="en-US" baseline="0" dirty="0" smtClean="0"/>
              <a:t>And these webpages are certainly not completely comprehensive, more can often be found via googling.</a:t>
            </a:r>
          </a:p>
          <a:p>
            <a:r>
              <a:rPr lang="en-US" baseline="0" dirty="0" smtClean="0"/>
              <a:t>Don’t forget to ask your supervisor. They are likely to be aware of scholarships out there available to you. </a:t>
            </a:r>
            <a:endParaRPr lang="en-US" dirty="0" smtClean="0"/>
          </a:p>
        </p:txBody>
      </p:sp>
      <p:sp>
        <p:nvSpPr>
          <p:cNvPr id="4" name="Slide Number Placeholder 3"/>
          <p:cNvSpPr>
            <a:spLocks noGrp="1"/>
          </p:cNvSpPr>
          <p:nvPr>
            <p:ph type="sldNum" sz="quarter" idx="10"/>
          </p:nvPr>
        </p:nvSpPr>
        <p:spPr/>
        <p:txBody>
          <a:bodyPr/>
          <a:lstStyle/>
          <a:p>
            <a:fld id="{EBF48A17-B4FE-4B4E-9363-6D8612022D5E}" type="slidenum">
              <a:rPr lang="en-US" smtClean="0"/>
              <a:t>9</a:t>
            </a:fld>
            <a:endParaRPr lang="en-US"/>
          </a:p>
        </p:txBody>
      </p:sp>
    </p:spTree>
    <p:extLst>
      <p:ext uri="{BB962C8B-B14F-4D97-AF65-F5344CB8AC3E}">
        <p14:creationId xmlns:p14="http://schemas.microsoft.com/office/powerpoint/2010/main" val="137030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8/2/17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8/2/17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8/2/17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8/2/17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8/2/17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8/2/17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amss.org.au/members/research" TargetMode="External"/><Relationship Id="rId4" Type="http://schemas.openxmlformats.org/officeDocument/2006/relationships/hyperlink" Target="http://www.basilhetzelinstitute.com.au/students/postgraduate-honours-opportunities/" TargetMode="External"/><Relationship Id="rId5" Type="http://schemas.openxmlformats.org/officeDocument/2006/relationships/hyperlink" Target="http://www.basilhetzelinstitute.com.au/research/research-themes/" TargetMode="External"/><Relationship Id="rId6" Type="http://schemas.openxmlformats.org/officeDocument/2006/relationships/hyperlink" Target="https://www.sahmriresearch.org/our-research" TargetMode="External"/><Relationship Id="rId7"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6"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rah.sa.gov.au/plastic_surgery/index.php" TargetMode="External"/><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amss.org.au/members/research-scholarships" TargetMode="External"/><Relationship Id="rId4" Type="http://schemas.openxmlformats.org/officeDocument/2006/relationships/hyperlink" Target="https://scholarships.adelaide.edu.au/" TargetMode="External"/><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9224"/>
            <a:ext cx="12192001" cy="1624625"/>
          </a:xfrm>
          <a:prstGeom prst="rect">
            <a:avLst/>
          </a:prstGeom>
          <a:solidFill>
            <a:srgbClr val="01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 y="6393849"/>
            <a:ext cx="12192000" cy="464151"/>
          </a:xfrm>
          <a:prstGeom prst="rect">
            <a:avLst/>
          </a:prstGeom>
          <a:solidFill>
            <a:srgbClr val="8B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 y="5166037"/>
            <a:ext cx="12191999" cy="769441"/>
          </a:xfrm>
          <a:prstGeom prst="rect">
            <a:avLst/>
          </a:prstGeom>
          <a:noFill/>
        </p:spPr>
        <p:txBody>
          <a:bodyPr wrap="square" rtlCol="0">
            <a:spAutoFit/>
          </a:bodyPr>
          <a:lstStyle/>
          <a:p>
            <a:pPr algn="ctr"/>
            <a:r>
              <a:rPr lang="en-US" sz="4400" dirty="0" smtClean="0">
                <a:solidFill>
                  <a:schemeClr val="bg1"/>
                </a:solidFill>
                <a:latin typeface="Optima" charset="0"/>
                <a:ea typeface="Optima" charset="0"/>
                <a:cs typeface="Optima" charset="0"/>
              </a:rPr>
              <a:t>Honours &amp; Research Opportunities Evening</a:t>
            </a:r>
            <a:endParaRPr lang="en-US" sz="4400" dirty="0">
              <a:solidFill>
                <a:schemeClr val="bg1"/>
              </a:solidFill>
              <a:latin typeface="Optima" charset="0"/>
              <a:ea typeface="Optima" charset="0"/>
              <a:cs typeface="Optima" charset="0"/>
            </a:endParaRPr>
          </a:p>
        </p:txBody>
      </p:sp>
      <p:pic>
        <p:nvPicPr>
          <p:cNvPr id="5" name="Picture 4"/>
          <p:cNvPicPr>
            <a:picLocks noChangeAspect="1"/>
          </p:cNvPicPr>
          <p:nvPr/>
        </p:nvPicPr>
        <p:blipFill rotWithShape="1">
          <a:blip r:embed="rId3"/>
          <a:srcRect r="6314" b="4627"/>
          <a:stretch/>
        </p:blipFill>
        <p:spPr>
          <a:xfrm>
            <a:off x="4561998" y="413771"/>
            <a:ext cx="3068001" cy="4300144"/>
          </a:xfrm>
          <a:prstGeom prst="rect">
            <a:avLst/>
          </a:prstGeom>
        </p:spPr>
      </p:pic>
      <p:sp>
        <p:nvSpPr>
          <p:cNvPr id="6" name="TextBox 5"/>
          <p:cNvSpPr txBox="1"/>
          <p:nvPr/>
        </p:nvSpPr>
        <p:spPr>
          <a:xfrm>
            <a:off x="2151527" y="6393849"/>
            <a:ext cx="7872317" cy="400110"/>
          </a:xfrm>
          <a:prstGeom prst="rect">
            <a:avLst/>
          </a:prstGeom>
          <a:noFill/>
        </p:spPr>
        <p:txBody>
          <a:bodyPr wrap="square" rtlCol="0">
            <a:spAutoFit/>
          </a:bodyPr>
          <a:lstStyle/>
          <a:p>
            <a:pPr algn="ctr"/>
            <a:r>
              <a:rPr lang="en-US" sz="2000" dirty="0" smtClean="0">
                <a:solidFill>
                  <a:schemeClr val="bg1"/>
                </a:solidFill>
                <a:latin typeface="Optima" charset="0"/>
                <a:ea typeface="Optima" charset="0"/>
                <a:cs typeface="Optima" charset="0"/>
              </a:rPr>
              <a:t>Traditio | Spiritus | Gaudium</a:t>
            </a:r>
            <a:endParaRPr lang="en-US" sz="2000" dirty="0">
              <a:solidFill>
                <a:schemeClr val="bg1"/>
              </a:solidFill>
              <a:latin typeface="Optima" charset="0"/>
              <a:ea typeface="Optima" charset="0"/>
              <a:cs typeface="Optima" charset="0"/>
            </a:endParaRPr>
          </a:p>
        </p:txBody>
      </p:sp>
    </p:spTree>
    <p:extLst>
      <p:ext uri="{BB962C8B-B14F-4D97-AF65-F5344CB8AC3E}">
        <p14:creationId xmlns:p14="http://schemas.microsoft.com/office/powerpoint/2010/main" val="519769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br>
              <a:rPr lang="en-US" dirty="0" smtClean="0"/>
            </a:br>
            <a:r>
              <a:rPr lang="en-US" dirty="0" smtClean="0"/>
              <a:t>(&amp; any questions?)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b="1" u="sng" dirty="0" smtClean="0"/>
              <a:t>Consider what research you want to do </a:t>
            </a:r>
            <a:r>
              <a:rPr lang="mr-IN" dirty="0" smtClean="0"/>
              <a:t>–</a:t>
            </a:r>
            <a:r>
              <a:rPr lang="en-US" dirty="0" smtClean="0"/>
              <a:t> timing, area, type</a:t>
            </a:r>
          </a:p>
          <a:p>
            <a:pPr marL="457200" indent="-457200">
              <a:buFont typeface="+mj-lt"/>
              <a:buAutoNum type="arabicPeriod"/>
            </a:pPr>
            <a:endParaRPr lang="en-US" dirty="0" smtClean="0"/>
          </a:p>
          <a:p>
            <a:pPr marL="457200" indent="-457200">
              <a:buFont typeface="+mj-lt"/>
              <a:buAutoNum type="arabicPeriod"/>
            </a:pPr>
            <a:r>
              <a:rPr lang="en-US" b="1" u="sng" dirty="0" smtClean="0"/>
              <a:t>Find the research</a:t>
            </a:r>
          </a:p>
          <a:p>
            <a:pPr lvl="1"/>
            <a:r>
              <a:rPr lang="en-US" dirty="0" smtClean="0">
                <a:hlinkClick r:id="rId3"/>
              </a:rPr>
              <a:t>https</a:t>
            </a:r>
            <a:r>
              <a:rPr lang="en-US" dirty="0">
                <a:hlinkClick r:id="rId3"/>
              </a:rPr>
              <a:t>://</a:t>
            </a:r>
            <a:r>
              <a:rPr lang="en-US" dirty="0" smtClean="0">
                <a:hlinkClick r:id="rId3"/>
              </a:rPr>
              <a:t>amss.org.au/members/research</a:t>
            </a:r>
            <a:endParaRPr lang="en-US" dirty="0" smtClean="0"/>
          </a:p>
          <a:p>
            <a:pPr lvl="1"/>
            <a:r>
              <a:rPr lang="en-US" dirty="0" smtClean="0">
                <a:hlinkClick r:id="rId4"/>
              </a:rPr>
              <a:t>http</a:t>
            </a:r>
            <a:r>
              <a:rPr lang="en-US" dirty="0">
                <a:hlinkClick r:id="rId4"/>
              </a:rPr>
              <a:t>://</a:t>
            </a:r>
            <a:r>
              <a:rPr lang="en-US" dirty="0" smtClean="0">
                <a:hlinkClick r:id="rId4"/>
              </a:rPr>
              <a:t>www.basilhetzelinstitute.com.au/students/postgraduate-honours-opportunities/</a:t>
            </a:r>
            <a:endParaRPr lang="en-US" dirty="0"/>
          </a:p>
          <a:p>
            <a:pPr lvl="1"/>
            <a:r>
              <a:rPr lang="en-US" dirty="0" smtClean="0">
                <a:hlinkClick r:id="rId5"/>
              </a:rPr>
              <a:t>http</a:t>
            </a:r>
            <a:r>
              <a:rPr lang="en-US" dirty="0">
                <a:hlinkClick r:id="rId5"/>
              </a:rPr>
              <a:t>://www.basilhetzelinstitute.com.au/research/research-themes/</a:t>
            </a:r>
            <a:r>
              <a:rPr lang="en-US" dirty="0"/>
              <a:t> </a:t>
            </a:r>
            <a:endParaRPr lang="en-US" dirty="0" smtClean="0"/>
          </a:p>
          <a:p>
            <a:pPr lvl="1"/>
            <a:r>
              <a:rPr lang="en-US" dirty="0" smtClean="0">
                <a:hlinkClick r:id="rId6"/>
              </a:rPr>
              <a:t>https</a:t>
            </a:r>
            <a:r>
              <a:rPr lang="en-US" dirty="0">
                <a:hlinkClick r:id="rId6"/>
              </a:rPr>
              <a:t>://www.sahmriresearch.org/our-research</a:t>
            </a:r>
            <a:r>
              <a:rPr lang="en-US" dirty="0"/>
              <a:t> </a:t>
            </a:r>
            <a:endParaRPr lang="en-US" dirty="0" smtClean="0"/>
          </a:p>
          <a:p>
            <a:pPr lvl="1"/>
            <a:endParaRPr lang="en-US" dirty="0"/>
          </a:p>
          <a:p>
            <a:pPr marL="457200" indent="-457200">
              <a:buFont typeface="+mj-lt"/>
              <a:buAutoNum type="arabicPeriod"/>
            </a:pPr>
            <a:r>
              <a:rPr lang="en-US" b="1" u="sng" dirty="0" smtClean="0"/>
              <a:t>Contact potential supervisors</a:t>
            </a:r>
          </a:p>
          <a:p>
            <a:pPr marL="457200" indent="-457200">
              <a:buFont typeface="+mj-lt"/>
              <a:buAutoNum type="arabicPeriod"/>
            </a:pPr>
            <a:endParaRPr lang="en-US" b="1" dirty="0" smtClean="0"/>
          </a:p>
          <a:p>
            <a:pPr marL="457200" indent="-457200">
              <a:buFont typeface="+mj-lt"/>
              <a:buAutoNum type="arabicPeriod"/>
            </a:pPr>
            <a:r>
              <a:rPr lang="en-US" b="1" u="sng" dirty="0" smtClean="0"/>
              <a:t>Meet supervisor and plan your research</a:t>
            </a:r>
          </a:p>
          <a:p>
            <a:endParaRPr lang="en-US" dirty="0"/>
          </a:p>
        </p:txBody>
      </p:sp>
      <p:sp>
        <p:nvSpPr>
          <p:cNvPr id="4" name="Rectangle 3"/>
          <p:cNvSpPr/>
          <p:nvPr/>
        </p:nvSpPr>
        <p:spPr>
          <a:xfrm>
            <a:off x="-2" y="6387862"/>
            <a:ext cx="12192000" cy="464151"/>
          </a:xfrm>
          <a:prstGeom prst="rect">
            <a:avLst/>
          </a:prstGeom>
          <a:solidFill>
            <a:srgbClr val="8B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51527" y="6387862"/>
            <a:ext cx="7872317" cy="400110"/>
          </a:xfrm>
          <a:prstGeom prst="rect">
            <a:avLst/>
          </a:prstGeom>
          <a:noFill/>
        </p:spPr>
        <p:txBody>
          <a:bodyPr wrap="square" rtlCol="0">
            <a:spAutoFit/>
          </a:bodyPr>
          <a:lstStyle/>
          <a:p>
            <a:pPr algn="ctr"/>
            <a:r>
              <a:rPr lang="en-US" sz="2000" dirty="0" smtClean="0">
                <a:solidFill>
                  <a:schemeClr val="bg1"/>
                </a:solidFill>
                <a:latin typeface="Optima" charset="0"/>
                <a:ea typeface="Optima" charset="0"/>
                <a:cs typeface="Optima" charset="0"/>
              </a:rPr>
              <a:t>Traditio | Spiritus | Gaudium</a:t>
            </a:r>
            <a:endParaRPr lang="en-US" sz="2000" dirty="0">
              <a:solidFill>
                <a:schemeClr val="bg1"/>
              </a:solidFill>
              <a:latin typeface="Optima" charset="0"/>
              <a:ea typeface="Optima" charset="0"/>
              <a:cs typeface="Optima" charset="0"/>
            </a:endParaRPr>
          </a:p>
        </p:txBody>
      </p:sp>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t="28864"/>
          <a:stretch/>
        </p:blipFill>
        <p:spPr>
          <a:xfrm>
            <a:off x="6214391" y="5674917"/>
            <a:ext cx="5495365" cy="663160"/>
          </a:xfrm>
          <a:prstGeom prst="rect">
            <a:avLst/>
          </a:prstGeom>
        </p:spPr>
      </p:pic>
      <p:sp>
        <p:nvSpPr>
          <p:cNvPr id="7" name="Rectangle 6"/>
          <p:cNvSpPr/>
          <p:nvPr/>
        </p:nvSpPr>
        <p:spPr>
          <a:xfrm>
            <a:off x="11827565" y="764024"/>
            <a:ext cx="364435" cy="531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229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781" y="1123837"/>
            <a:ext cx="7710985" cy="4601183"/>
          </a:xfrm>
        </p:spPr>
        <p:txBody>
          <a:bodyPr>
            <a:normAutofit/>
          </a:bodyPr>
          <a:lstStyle/>
          <a:p>
            <a:r>
              <a:rPr lang="en-US" sz="6000" dirty="0" smtClean="0">
                <a:solidFill>
                  <a:schemeClr val="tx1"/>
                </a:solidFill>
              </a:rPr>
              <a:t>How to get involved in undergraduate research</a:t>
            </a:r>
            <a:endParaRPr lang="en-US" sz="6000" dirty="0">
              <a:solidFill>
                <a:schemeClr val="tx1"/>
              </a:solidFill>
            </a:endParaRPr>
          </a:p>
        </p:txBody>
      </p:sp>
      <p:pic>
        <p:nvPicPr>
          <p:cNvPr id="3" name="Picture 2"/>
          <p:cNvPicPr>
            <a:picLocks noChangeAspect="1"/>
          </p:cNvPicPr>
          <p:nvPr/>
        </p:nvPicPr>
        <p:blipFill>
          <a:blip r:embed="rId3"/>
          <a:stretch>
            <a:fillRect/>
          </a:stretch>
        </p:blipFill>
        <p:spPr>
          <a:xfrm>
            <a:off x="-24063" y="1696355"/>
            <a:ext cx="3456145" cy="3456145"/>
          </a:xfrm>
          <a:prstGeom prst="rect">
            <a:avLst/>
          </a:prstGeom>
        </p:spPr>
      </p:pic>
      <p:sp>
        <p:nvSpPr>
          <p:cNvPr id="4" name="Rectangle 3"/>
          <p:cNvSpPr/>
          <p:nvPr/>
        </p:nvSpPr>
        <p:spPr>
          <a:xfrm>
            <a:off x="11827565" y="764024"/>
            <a:ext cx="364435" cy="5317799"/>
          </a:xfrm>
          <a:prstGeom prst="rect">
            <a:avLst/>
          </a:prstGeom>
          <a:solidFill>
            <a:srgbClr val="001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 y="6387862"/>
            <a:ext cx="12192000" cy="464151"/>
          </a:xfrm>
          <a:prstGeom prst="rect">
            <a:avLst/>
          </a:prstGeom>
          <a:solidFill>
            <a:srgbClr val="8B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51527" y="6387862"/>
            <a:ext cx="7872317" cy="400110"/>
          </a:xfrm>
          <a:prstGeom prst="rect">
            <a:avLst/>
          </a:prstGeom>
          <a:noFill/>
        </p:spPr>
        <p:txBody>
          <a:bodyPr wrap="square" rtlCol="0">
            <a:spAutoFit/>
          </a:bodyPr>
          <a:lstStyle/>
          <a:p>
            <a:pPr algn="ctr"/>
            <a:r>
              <a:rPr lang="en-US" sz="2000" dirty="0" smtClean="0">
                <a:solidFill>
                  <a:schemeClr val="bg1"/>
                </a:solidFill>
                <a:latin typeface="Optima" charset="0"/>
                <a:ea typeface="Optima" charset="0"/>
                <a:cs typeface="Optima" charset="0"/>
              </a:rPr>
              <a:t>Traditio | Spiritus | Gaudium</a:t>
            </a:r>
            <a:endParaRPr lang="en-US" sz="2000" dirty="0">
              <a:solidFill>
                <a:schemeClr val="bg1"/>
              </a:solidFill>
              <a:latin typeface="Optima" charset="0"/>
              <a:ea typeface="Optima" charset="0"/>
              <a:cs typeface="Optima"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28864"/>
          <a:stretch/>
        </p:blipFill>
        <p:spPr>
          <a:xfrm>
            <a:off x="6214391" y="5674917"/>
            <a:ext cx="5495365" cy="663160"/>
          </a:xfrm>
          <a:prstGeom prst="rect">
            <a:avLst/>
          </a:prstGeom>
        </p:spPr>
      </p:pic>
    </p:spTree>
    <p:extLst>
      <p:ext uri="{BB962C8B-B14F-4D97-AF65-F5344CB8AC3E}">
        <p14:creationId xmlns:p14="http://schemas.microsoft.com/office/powerpoint/2010/main" val="997310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Consider what research you want to do</a:t>
            </a:r>
            <a:endParaRPr lang="en-US" dirty="0"/>
          </a:p>
        </p:txBody>
      </p:sp>
      <p:sp>
        <p:nvSpPr>
          <p:cNvPr id="3" name="Content Placeholder 2"/>
          <p:cNvSpPr>
            <a:spLocks noGrp="1"/>
          </p:cNvSpPr>
          <p:nvPr>
            <p:ph idx="1"/>
          </p:nvPr>
        </p:nvSpPr>
        <p:spPr>
          <a:xfrm>
            <a:off x="3869268" y="449452"/>
            <a:ext cx="7315200" cy="3006886"/>
          </a:xfrm>
        </p:spPr>
        <p:txBody>
          <a:bodyPr/>
          <a:lstStyle/>
          <a:p>
            <a:r>
              <a:rPr lang="en-US" b="1" dirty="0"/>
              <a:t>Timing</a:t>
            </a:r>
            <a:r>
              <a:rPr lang="en-US" dirty="0"/>
              <a:t>: Vacation/during the </a:t>
            </a:r>
            <a:r>
              <a:rPr lang="en-US" dirty="0" smtClean="0"/>
              <a:t>term/</a:t>
            </a:r>
            <a:r>
              <a:rPr lang="en-US" dirty="0" err="1" smtClean="0"/>
              <a:t>Honours</a:t>
            </a:r>
            <a:endParaRPr lang="en-US" u="sng" dirty="0" smtClean="0"/>
          </a:p>
          <a:p>
            <a:r>
              <a:rPr lang="en-US" b="1" dirty="0" smtClean="0"/>
              <a:t>Area </a:t>
            </a:r>
            <a:r>
              <a:rPr lang="en-US" b="1" dirty="0"/>
              <a:t>of interest</a:t>
            </a:r>
            <a:r>
              <a:rPr lang="en-US" dirty="0"/>
              <a:t>: ENT? Endocrine? Anything and everything</a:t>
            </a:r>
            <a:r>
              <a:rPr lang="en-US" dirty="0" smtClean="0"/>
              <a:t>?</a:t>
            </a:r>
          </a:p>
          <a:p>
            <a:pPr marL="0" indent="0" algn="ctr">
              <a:buNone/>
            </a:pPr>
            <a:r>
              <a:rPr lang="en-US" b="1" dirty="0" smtClean="0"/>
              <a:t>Type</a:t>
            </a:r>
            <a:endParaRPr lang="en-US" dirty="0" smtClean="0"/>
          </a:p>
          <a:p>
            <a:pPr marL="0" indent="0" algn="ctr">
              <a:buNone/>
            </a:pPr>
            <a:endParaRPr lang="en-US" dirty="0" smtClean="0"/>
          </a:p>
          <a:p>
            <a:endParaRPr lang="en-US" dirty="0" smtClean="0"/>
          </a:p>
        </p:txBody>
      </p:sp>
      <p:pic>
        <p:nvPicPr>
          <p:cNvPr id="4" name="Picture 3"/>
          <p:cNvPicPr>
            <a:picLocks noChangeAspect="1"/>
          </p:cNvPicPr>
          <p:nvPr/>
        </p:nvPicPr>
        <p:blipFill>
          <a:blip r:embed="rId3"/>
          <a:stretch>
            <a:fillRect/>
          </a:stretch>
        </p:blipFill>
        <p:spPr>
          <a:xfrm>
            <a:off x="4087164" y="3053049"/>
            <a:ext cx="2445425" cy="1369438"/>
          </a:xfrm>
          <a:prstGeom prst="rect">
            <a:avLst/>
          </a:prstGeom>
        </p:spPr>
      </p:pic>
      <p:pic>
        <p:nvPicPr>
          <p:cNvPr id="5" name="Picture 4"/>
          <p:cNvPicPr>
            <a:picLocks noChangeAspect="1"/>
          </p:cNvPicPr>
          <p:nvPr/>
        </p:nvPicPr>
        <p:blipFill>
          <a:blip r:embed="rId4"/>
          <a:stretch>
            <a:fillRect/>
          </a:stretch>
        </p:blipFill>
        <p:spPr>
          <a:xfrm>
            <a:off x="6666808" y="3983660"/>
            <a:ext cx="2413844" cy="1606304"/>
          </a:xfrm>
          <a:prstGeom prst="rect">
            <a:avLst/>
          </a:prstGeom>
        </p:spPr>
      </p:pic>
      <p:sp>
        <p:nvSpPr>
          <p:cNvPr id="7" name="TextBox 6"/>
          <p:cNvSpPr txBox="1"/>
          <p:nvPr/>
        </p:nvSpPr>
        <p:spPr>
          <a:xfrm>
            <a:off x="4915638" y="2468891"/>
            <a:ext cx="1298753" cy="400110"/>
          </a:xfrm>
          <a:prstGeom prst="rect">
            <a:avLst/>
          </a:prstGeom>
          <a:noFill/>
        </p:spPr>
        <p:txBody>
          <a:bodyPr wrap="none" rtlCol="0">
            <a:spAutoFit/>
          </a:bodyPr>
          <a:lstStyle/>
          <a:p>
            <a:r>
              <a:rPr lang="en-US" sz="2000" u="sng" dirty="0" smtClean="0"/>
              <a:t>Lab-based</a:t>
            </a:r>
            <a:endParaRPr lang="en-US" u="sng" dirty="0"/>
          </a:p>
        </p:txBody>
      </p:sp>
      <p:sp>
        <p:nvSpPr>
          <p:cNvPr id="8" name="TextBox 7"/>
          <p:cNvSpPr txBox="1"/>
          <p:nvPr/>
        </p:nvSpPr>
        <p:spPr>
          <a:xfrm>
            <a:off x="8754019" y="2498712"/>
            <a:ext cx="944489" cy="400110"/>
          </a:xfrm>
          <a:prstGeom prst="rect">
            <a:avLst/>
          </a:prstGeom>
          <a:noFill/>
        </p:spPr>
        <p:txBody>
          <a:bodyPr wrap="none" rtlCol="0">
            <a:spAutoFit/>
          </a:bodyPr>
          <a:lstStyle/>
          <a:p>
            <a:r>
              <a:rPr lang="en-US" sz="2000" u="sng" dirty="0" smtClean="0"/>
              <a:t>Clinical</a:t>
            </a:r>
            <a:endParaRPr lang="en-US" u="sng" dirty="0"/>
          </a:p>
        </p:txBody>
      </p:sp>
      <p:sp>
        <p:nvSpPr>
          <p:cNvPr id="9" name="TextBox 8"/>
          <p:cNvSpPr txBox="1"/>
          <p:nvPr/>
        </p:nvSpPr>
        <p:spPr>
          <a:xfrm>
            <a:off x="7345926" y="3583549"/>
            <a:ext cx="1616148" cy="400110"/>
          </a:xfrm>
          <a:prstGeom prst="rect">
            <a:avLst/>
          </a:prstGeom>
          <a:noFill/>
        </p:spPr>
        <p:txBody>
          <a:bodyPr wrap="none" rtlCol="0">
            <a:spAutoFit/>
          </a:bodyPr>
          <a:lstStyle/>
          <a:p>
            <a:r>
              <a:rPr lang="en-US" sz="2000" dirty="0" smtClean="0"/>
              <a:t>“Data-based”</a:t>
            </a:r>
            <a:endParaRPr lang="en-US" sz="2000" dirty="0"/>
          </a:p>
        </p:txBody>
      </p:sp>
      <p:sp>
        <p:nvSpPr>
          <p:cNvPr id="10" name="TextBox 9"/>
          <p:cNvSpPr txBox="1"/>
          <p:nvPr/>
        </p:nvSpPr>
        <p:spPr>
          <a:xfrm>
            <a:off x="9775411" y="3564276"/>
            <a:ext cx="1683474" cy="400110"/>
          </a:xfrm>
          <a:prstGeom prst="rect">
            <a:avLst/>
          </a:prstGeom>
          <a:noFill/>
        </p:spPr>
        <p:txBody>
          <a:bodyPr wrap="none" rtlCol="0">
            <a:spAutoFit/>
          </a:bodyPr>
          <a:lstStyle/>
          <a:p>
            <a:r>
              <a:rPr lang="en-US" sz="2000" dirty="0" smtClean="0"/>
              <a:t>Direct contact</a:t>
            </a:r>
            <a:endParaRPr lang="en-US" dirty="0"/>
          </a:p>
        </p:txBody>
      </p:sp>
      <p:cxnSp>
        <p:nvCxnSpPr>
          <p:cNvPr id="12" name="Straight Arrow Connector 11"/>
          <p:cNvCxnSpPr/>
          <p:nvPr/>
        </p:nvCxnSpPr>
        <p:spPr>
          <a:xfrm flipH="1">
            <a:off x="6214391" y="2084399"/>
            <a:ext cx="988843" cy="38449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866888" y="2119778"/>
            <a:ext cx="823244" cy="40972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2"/>
          </p:cNvCxnSpPr>
          <p:nvPr/>
        </p:nvCxnSpPr>
        <p:spPr>
          <a:xfrm flipH="1">
            <a:off x="8278510" y="2898822"/>
            <a:ext cx="947754" cy="61757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198450" y="2898296"/>
            <a:ext cx="975567" cy="61446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5"/>
          <a:stretch>
            <a:fillRect/>
          </a:stretch>
        </p:blipFill>
        <p:spPr>
          <a:xfrm>
            <a:off x="9311663" y="3978522"/>
            <a:ext cx="2398094" cy="1595822"/>
          </a:xfrm>
          <a:prstGeom prst="rect">
            <a:avLst/>
          </a:prstGeom>
        </p:spPr>
      </p:pic>
      <p:sp>
        <p:nvSpPr>
          <p:cNvPr id="15" name="Rectangle 14"/>
          <p:cNvSpPr/>
          <p:nvPr/>
        </p:nvSpPr>
        <p:spPr>
          <a:xfrm>
            <a:off x="-2" y="6387862"/>
            <a:ext cx="12192000" cy="464151"/>
          </a:xfrm>
          <a:prstGeom prst="rect">
            <a:avLst/>
          </a:prstGeom>
          <a:solidFill>
            <a:srgbClr val="8B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151527" y="6387862"/>
            <a:ext cx="7872317" cy="400110"/>
          </a:xfrm>
          <a:prstGeom prst="rect">
            <a:avLst/>
          </a:prstGeom>
          <a:noFill/>
        </p:spPr>
        <p:txBody>
          <a:bodyPr wrap="square" rtlCol="0">
            <a:spAutoFit/>
          </a:bodyPr>
          <a:lstStyle/>
          <a:p>
            <a:pPr algn="ctr"/>
            <a:r>
              <a:rPr lang="en-US" sz="2000" dirty="0" smtClean="0">
                <a:solidFill>
                  <a:schemeClr val="bg1"/>
                </a:solidFill>
                <a:latin typeface="Optima" charset="0"/>
                <a:ea typeface="Optima" charset="0"/>
                <a:cs typeface="Optima" charset="0"/>
              </a:rPr>
              <a:t>Traditio | Spiritus | Gaudium</a:t>
            </a:r>
            <a:endParaRPr lang="en-US" sz="2000" dirty="0">
              <a:solidFill>
                <a:schemeClr val="bg1"/>
              </a:solidFill>
              <a:latin typeface="Optima" charset="0"/>
              <a:ea typeface="Optima" charset="0"/>
              <a:cs typeface="Optima" charset="0"/>
            </a:endParaRPr>
          </a:p>
        </p:txBody>
      </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t="28864"/>
          <a:stretch/>
        </p:blipFill>
        <p:spPr>
          <a:xfrm>
            <a:off x="6214391" y="5674917"/>
            <a:ext cx="5495365" cy="663160"/>
          </a:xfrm>
          <a:prstGeom prst="rect">
            <a:avLst/>
          </a:prstGeom>
        </p:spPr>
      </p:pic>
      <p:sp>
        <p:nvSpPr>
          <p:cNvPr id="24" name="Rectangle 23"/>
          <p:cNvSpPr/>
          <p:nvPr/>
        </p:nvSpPr>
        <p:spPr>
          <a:xfrm>
            <a:off x="11827565" y="764024"/>
            <a:ext cx="364435" cy="531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551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Find the research</a:t>
            </a:r>
            <a:endParaRPr lang="en-US" dirty="0"/>
          </a:p>
        </p:txBody>
      </p:sp>
      <p:sp>
        <p:nvSpPr>
          <p:cNvPr id="3" name="Content Placeholder 2"/>
          <p:cNvSpPr>
            <a:spLocks noGrp="1"/>
          </p:cNvSpPr>
          <p:nvPr>
            <p:ph idx="1"/>
          </p:nvPr>
        </p:nvSpPr>
        <p:spPr>
          <a:xfrm>
            <a:off x="3869269" y="864108"/>
            <a:ext cx="4588932" cy="5120640"/>
          </a:xfrm>
        </p:spPr>
        <p:txBody>
          <a:bodyPr>
            <a:normAutofit/>
          </a:bodyPr>
          <a:lstStyle/>
          <a:p>
            <a:r>
              <a:rPr lang="en-US" b="1" dirty="0" err="1" smtClean="0"/>
              <a:t>UoA</a:t>
            </a:r>
            <a:r>
              <a:rPr lang="en-US" b="1" dirty="0" smtClean="0"/>
              <a:t> 2017 Honours &amp; Postgraduate Research Opportunities document</a:t>
            </a:r>
          </a:p>
          <a:p>
            <a:pPr lvl="1"/>
            <a:r>
              <a:rPr lang="en-US" dirty="0" smtClean="0"/>
              <a:t>Download </a:t>
            </a:r>
            <a:r>
              <a:rPr lang="en-US" dirty="0"/>
              <a:t>via </a:t>
            </a:r>
            <a:r>
              <a:rPr lang="en-US" dirty="0" smtClean="0"/>
              <a:t>AMSS website</a:t>
            </a:r>
          </a:p>
          <a:p>
            <a:pPr lvl="1"/>
            <a:endParaRPr lang="en-US" dirty="0"/>
          </a:p>
          <a:p>
            <a:r>
              <a:rPr lang="en-US" b="1" dirty="0" smtClean="0"/>
              <a:t>Basil Hetzel Institute website</a:t>
            </a:r>
          </a:p>
          <a:p>
            <a:pPr lvl="1"/>
            <a:r>
              <a:rPr lang="en-US" dirty="0" smtClean="0"/>
              <a:t>2018 BHI Honours &amp; Postgraduate Student Research booklet</a:t>
            </a:r>
          </a:p>
          <a:p>
            <a:pPr lvl="1"/>
            <a:r>
              <a:rPr lang="en-US" dirty="0" smtClean="0"/>
              <a:t>Check </a:t>
            </a:r>
            <a:r>
              <a:rPr lang="en-US" dirty="0"/>
              <a:t>out their research </a:t>
            </a:r>
            <a:r>
              <a:rPr lang="en-US" dirty="0" smtClean="0"/>
              <a:t>themes</a:t>
            </a:r>
          </a:p>
          <a:p>
            <a:pPr lvl="1"/>
            <a:endParaRPr lang="en-US" dirty="0" smtClean="0"/>
          </a:p>
          <a:p>
            <a:r>
              <a:rPr lang="en-US" b="1" dirty="0" smtClean="0"/>
              <a:t>SAHMRI website</a:t>
            </a:r>
          </a:p>
          <a:p>
            <a:pPr lvl="1"/>
            <a:r>
              <a:rPr lang="en-US" dirty="0" smtClean="0"/>
              <a:t>Check </a:t>
            </a:r>
            <a:r>
              <a:rPr lang="en-US" dirty="0"/>
              <a:t>out their research </a:t>
            </a:r>
            <a:r>
              <a:rPr lang="en-US" dirty="0" smtClean="0"/>
              <a:t>themes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1" y="1344755"/>
            <a:ext cx="3224838" cy="4639993"/>
          </a:xfrm>
          <a:prstGeom prst="rect">
            <a:avLst/>
          </a:prstGeom>
        </p:spPr>
      </p:pic>
      <p:sp>
        <p:nvSpPr>
          <p:cNvPr id="5" name="Rectangle 4"/>
          <p:cNvSpPr/>
          <p:nvPr/>
        </p:nvSpPr>
        <p:spPr>
          <a:xfrm>
            <a:off x="-2" y="6387862"/>
            <a:ext cx="12192000" cy="464151"/>
          </a:xfrm>
          <a:prstGeom prst="rect">
            <a:avLst/>
          </a:prstGeom>
          <a:solidFill>
            <a:srgbClr val="8B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51527" y="6387862"/>
            <a:ext cx="7872317" cy="400110"/>
          </a:xfrm>
          <a:prstGeom prst="rect">
            <a:avLst/>
          </a:prstGeom>
          <a:noFill/>
        </p:spPr>
        <p:txBody>
          <a:bodyPr wrap="square" rtlCol="0">
            <a:spAutoFit/>
          </a:bodyPr>
          <a:lstStyle/>
          <a:p>
            <a:pPr algn="ctr"/>
            <a:r>
              <a:rPr lang="en-US" sz="2000" dirty="0" smtClean="0">
                <a:solidFill>
                  <a:schemeClr val="bg1"/>
                </a:solidFill>
                <a:latin typeface="Optima" charset="0"/>
                <a:ea typeface="Optima" charset="0"/>
                <a:cs typeface="Optima" charset="0"/>
              </a:rPr>
              <a:t>Traditio | Spiritus | Gaudium</a:t>
            </a:r>
            <a:endParaRPr lang="en-US" sz="2000" dirty="0">
              <a:solidFill>
                <a:schemeClr val="bg1"/>
              </a:solidFill>
              <a:latin typeface="Optima" charset="0"/>
              <a:ea typeface="Optima" charset="0"/>
              <a:cs typeface="Optima"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28864"/>
          <a:stretch/>
        </p:blipFill>
        <p:spPr>
          <a:xfrm>
            <a:off x="6214391" y="5674917"/>
            <a:ext cx="5495365" cy="663160"/>
          </a:xfrm>
          <a:prstGeom prst="rect">
            <a:avLst/>
          </a:prstGeom>
        </p:spPr>
      </p:pic>
      <p:sp>
        <p:nvSpPr>
          <p:cNvPr id="8" name="Rectangle 7"/>
          <p:cNvSpPr/>
          <p:nvPr/>
        </p:nvSpPr>
        <p:spPr>
          <a:xfrm>
            <a:off x="11827565" y="764024"/>
            <a:ext cx="364435" cy="531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741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118931" cy="4601183"/>
          </a:xfrm>
        </p:spPr>
        <p:txBody>
          <a:bodyPr/>
          <a:lstStyle/>
          <a:p>
            <a:r>
              <a:rPr lang="en-US" dirty="0" smtClean="0"/>
              <a:t>2. Find the research</a:t>
            </a:r>
            <a:br>
              <a:rPr lang="en-US" dirty="0" smtClean="0"/>
            </a:br>
            <a:r>
              <a:rPr lang="en-US" dirty="0" smtClean="0"/>
              <a:t>(no luck so far?)</a:t>
            </a:r>
            <a:endParaRPr lang="en-US" dirty="0"/>
          </a:p>
        </p:txBody>
      </p:sp>
      <p:sp>
        <p:nvSpPr>
          <p:cNvPr id="3" name="Content Placeholder 2"/>
          <p:cNvSpPr>
            <a:spLocks noGrp="1"/>
          </p:cNvSpPr>
          <p:nvPr>
            <p:ph idx="1"/>
          </p:nvPr>
        </p:nvSpPr>
        <p:spPr/>
        <p:txBody>
          <a:bodyPr>
            <a:normAutofit/>
          </a:bodyPr>
          <a:lstStyle/>
          <a:p>
            <a:r>
              <a:rPr lang="en-US" sz="2400" dirty="0"/>
              <a:t>Google “</a:t>
            </a:r>
            <a:r>
              <a:rPr lang="en-US" sz="2400" u="sng" dirty="0"/>
              <a:t>(specialty of interest) </a:t>
            </a:r>
            <a:r>
              <a:rPr lang="en-US" sz="2400" dirty="0"/>
              <a:t>research </a:t>
            </a:r>
            <a:r>
              <a:rPr lang="en-US" sz="2400" dirty="0" smtClean="0"/>
              <a:t>Adelaide”</a:t>
            </a:r>
          </a:p>
          <a:p>
            <a:endParaRPr lang="en-US" sz="2400" dirty="0"/>
          </a:p>
          <a:p>
            <a:r>
              <a:rPr lang="en-US" sz="2400" dirty="0" smtClean="0"/>
              <a:t>Hospital department e.g. </a:t>
            </a:r>
            <a:r>
              <a:rPr lang="en-US" sz="2400" dirty="0"/>
              <a:t>plastic surgery </a:t>
            </a:r>
            <a:r>
              <a:rPr lang="en-US" sz="2400" dirty="0">
                <a:hlinkClick r:id="rId3"/>
              </a:rPr>
              <a:t>http://</a:t>
            </a:r>
            <a:r>
              <a:rPr lang="en-US" sz="2400" dirty="0" smtClean="0">
                <a:hlinkClick r:id="rId3"/>
              </a:rPr>
              <a:t>www.rah.sa.gov.au/plastic_surgery/index.php</a:t>
            </a:r>
            <a:r>
              <a:rPr lang="en-US" sz="2400" dirty="0" smtClean="0"/>
              <a:t> </a:t>
            </a:r>
          </a:p>
          <a:p>
            <a:endParaRPr lang="en-US" sz="2400" dirty="0"/>
          </a:p>
          <a:p>
            <a:r>
              <a:rPr lang="en-US" sz="2400" dirty="0" smtClean="0"/>
              <a:t>Email hospital unit directors</a:t>
            </a:r>
            <a:endParaRPr lang="en-US" sz="2400" dirty="0"/>
          </a:p>
        </p:txBody>
      </p:sp>
      <p:sp>
        <p:nvSpPr>
          <p:cNvPr id="4" name="Rectangle 3"/>
          <p:cNvSpPr/>
          <p:nvPr/>
        </p:nvSpPr>
        <p:spPr>
          <a:xfrm>
            <a:off x="-2" y="6387862"/>
            <a:ext cx="12192000" cy="464151"/>
          </a:xfrm>
          <a:prstGeom prst="rect">
            <a:avLst/>
          </a:prstGeom>
          <a:solidFill>
            <a:srgbClr val="8B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51527" y="6387862"/>
            <a:ext cx="7872317" cy="400110"/>
          </a:xfrm>
          <a:prstGeom prst="rect">
            <a:avLst/>
          </a:prstGeom>
          <a:noFill/>
        </p:spPr>
        <p:txBody>
          <a:bodyPr wrap="square" rtlCol="0">
            <a:spAutoFit/>
          </a:bodyPr>
          <a:lstStyle/>
          <a:p>
            <a:pPr algn="ctr"/>
            <a:r>
              <a:rPr lang="en-US" sz="2000" dirty="0" smtClean="0">
                <a:solidFill>
                  <a:schemeClr val="bg1"/>
                </a:solidFill>
                <a:latin typeface="Optima" charset="0"/>
                <a:ea typeface="Optima" charset="0"/>
                <a:cs typeface="Optima" charset="0"/>
              </a:rPr>
              <a:t>Traditio | Spiritus | Gaudium</a:t>
            </a:r>
            <a:endParaRPr lang="en-US" sz="2000" dirty="0">
              <a:solidFill>
                <a:schemeClr val="bg1"/>
              </a:solidFill>
              <a:latin typeface="Optima" charset="0"/>
              <a:ea typeface="Optima" charset="0"/>
              <a:cs typeface="Optima"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8864"/>
          <a:stretch/>
        </p:blipFill>
        <p:spPr>
          <a:xfrm>
            <a:off x="6214391" y="5674917"/>
            <a:ext cx="5495365" cy="663160"/>
          </a:xfrm>
          <a:prstGeom prst="rect">
            <a:avLst/>
          </a:prstGeom>
        </p:spPr>
      </p:pic>
      <p:sp>
        <p:nvSpPr>
          <p:cNvPr id="7" name="Rectangle 6"/>
          <p:cNvSpPr/>
          <p:nvPr/>
        </p:nvSpPr>
        <p:spPr>
          <a:xfrm>
            <a:off x="11827565" y="764024"/>
            <a:ext cx="364435" cy="531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54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Find the research </a:t>
            </a:r>
            <a:br>
              <a:rPr lang="en-US" dirty="0" smtClean="0"/>
            </a:br>
            <a:r>
              <a:rPr lang="en-US" dirty="0" smtClean="0"/>
              <a:t>(don’t forget)</a:t>
            </a:r>
            <a:endParaRPr lang="en-US" dirty="0"/>
          </a:p>
        </p:txBody>
      </p:sp>
      <p:sp>
        <p:nvSpPr>
          <p:cNvPr id="3" name="Content Placeholder 2"/>
          <p:cNvSpPr>
            <a:spLocks noGrp="1"/>
          </p:cNvSpPr>
          <p:nvPr>
            <p:ph idx="1"/>
          </p:nvPr>
        </p:nvSpPr>
        <p:spPr/>
        <p:txBody>
          <a:bodyPr>
            <a:normAutofit/>
          </a:bodyPr>
          <a:lstStyle/>
          <a:p>
            <a:r>
              <a:rPr lang="en-US" sz="3200" dirty="0" smtClean="0"/>
              <a:t>Talk to lecturers / doctors on the wards</a:t>
            </a:r>
            <a:endParaRPr lang="en-US" sz="3200" dirty="0"/>
          </a:p>
        </p:txBody>
      </p:sp>
      <p:sp>
        <p:nvSpPr>
          <p:cNvPr id="4" name="Rectangle 3"/>
          <p:cNvSpPr/>
          <p:nvPr/>
        </p:nvSpPr>
        <p:spPr>
          <a:xfrm>
            <a:off x="-2" y="6387862"/>
            <a:ext cx="12192000" cy="464151"/>
          </a:xfrm>
          <a:prstGeom prst="rect">
            <a:avLst/>
          </a:prstGeom>
          <a:solidFill>
            <a:srgbClr val="8B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51527" y="6387862"/>
            <a:ext cx="7872317" cy="400110"/>
          </a:xfrm>
          <a:prstGeom prst="rect">
            <a:avLst/>
          </a:prstGeom>
          <a:noFill/>
        </p:spPr>
        <p:txBody>
          <a:bodyPr wrap="square" rtlCol="0">
            <a:spAutoFit/>
          </a:bodyPr>
          <a:lstStyle/>
          <a:p>
            <a:pPr algn="ctr"/>
            <a:r>
              <a:rPr lang="en-US" sz="2000" dirty="0" smtClean="0">
                <a:solidFill>
                  <a:schemeClr val="bg1"/>
                </a:solidFill>
                <a:latin typeface="Optima" charset="0"/>
                <a:ea typeface="Optima" charset="0"/>
                <a:cs typeface="Optima" charset="0"/>
              </a:rPr>
              <a:t>Traditio | Spiritus | Gaudium</a:t>
            </a:r>
            <a:endParaRPr lang="en-US" sz="2000" dirty="0">
              <a:solidFill>
                <a:schemeClr val="bg1"/>
              </a:solidFill>
              <a:latin typeface="Optima" charset="0"/>
              <a:ea typeface="Optima" charset="0"/>
              <a:cs typeface="Optima"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8864"/>
          <a:stretch/>
        </p:blipFill>
        <p:spPr>
          <a:xfrm>
            <a:off x="6214391" y="5674917"/>
            <a:ext cx="5495365" cy="663160"/>
          </a:xfrm>
          <a:prstGeom prst="rect">
            <a:avLst/>
          </a:prstGeom>
        </p:spPr>
      </p:pic>
      <p:sp>
        <p:nvSpPr>
          <p:cNvPr id="7" name="Rectangle 6"/>
          <p:cNvSpPr/>
          <p:nvPr/>
        </p:nvSpPr>
        <p:spPr>
          <a:xfrm>
            <a:off x="11827565" y="764024"/>
            <a:ext cx="364435" cy="531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39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Contact potential supervisors</a:t>
            </a:r>
            <a:endParaRPr lang="en-US" dirty="0"/>
          </a:p>
        </p:txBody>
      </p:sp>
      <p:sp>
        <p:nvSpPr>
          <p:cNvPr id="3" name="Content Placeholder 2"/>
          <p:cNvSpPr>
            <a:spLocks noGrp="1"/>
          </p:cNvSpPr>
          <p:nvPr>
            <p:ph idx="1"/>
          </p:nvPr>
        </p:nvSpPr>
        <p:spPr>
          <a:xfrm>
            <a:off x="3869268" y="864108"/>
            <a:ext cx="3860270" cy="4860912"/>
          </a:xfrm>
        </p:spPr>
        <p:txBody>
          <a:bodyPr>
            <a:normAutofit fontScale="92500" lnSpcReduction="20000"/>
          </a:bodyPr>
          <a:lstStyle/>
          <a:p>
            <a:r>
              <a:rPr lang="en-US" sz="2400" dirty="0" smtClean="0"/>
              <a:t>Use the contact emails available in the docs. </a:t>
            </a:r>
          </a:p>
          <a:p>
            <a:endParaRPr lang="en-US" sz="2400" dirty="0" smtClean="0"/>
          </a:p>
          <a:p>
            <a:r>
              <a:rPr lang="en-US" sz="2400" dirty="0" smtClean="0"/>
              <a:t>Let </a:t>
            </a:r>
            <a:r>
              <a:rPr lang="en-US" sz="2400" dirty="0"/>
              <a:t>them know you are:</a:t>
            </a:r>
          </a:p>
          <a:p>
            <a:pPr lvl="1"/>
            <a:r>
              <a:rPr lang="en-US" sz="2000" dirty="0"/>
              <a:t>A year __ medical student</a:t>
            </a:r>
          </a:p>
          <a:p>
            <a:pPr lvl="1"/>
            <a:r>
              <a:rPr lang="en-US" sz="2000" dirty="0"/>
              <a:t>With a particular interest in </a:t>
            </a:r>
          </a:p>
          <a:p>
            <a:pPr lvl="1"/>
            <a:r>
              <a:rPr lang="en-US" sz="2000" dirty="0"/>
              <a:t>Keen to get involved in research</a:t>
            </a:r>
          </a:p>
          <a:p>
            <a:endParaRPr lang="en-US" sz="2400" dirty="0" smtClean="0"/>
          </a:p>
          <a:p>
            <a:r>
              <a:rPr lang="en-US" sz="2400" dirty="0"/>
              <a:t>If no response</a:t>
            </a:r>
            <a:r>
              <a:rPr lang="mr-IN" sz="2400" dirty="0"/>
              <a:t>…</a:t>
            </a:r>
            <a:r>
              <a:rPr lang="en-AU" sz="2400" dirty="0"/>
              <a:t>.</a:t>
            </a:r>
            <a:endParaRPr lang="en-US" sz="2400" dirty="0"/>
          </a:p>
          <a:p>
            <a:pPr lvl="1"/>
            <a:r>
              <a:rPr lang="en-US" sz="2200" dirty="0" smtClean="0"/>
              <a:t>Re-email</a:t>
            </a:r>
          </a:p>
          <a:p>
            <a:pPr lvl="1"/>
            <a:r>
              <a:rPr lang="en-US" sz="2200" dirty="0" smtClean="0"/>
              <a:t>Try another contact address</a:t>
            </a:r>
          </a:p>
          <a:p>
            <a:pPr lvl="1"/>
            <a:r>
              <a:rPr lang="en-US" sz="2200" dirty="0" smtClean="0"/>
              <a:t>Contact an alternate group</a:t>
            </a:r>
            <a:endParaRPr lang="en-US" sz="2400" dirty="0"/>
          </a:p>
          <a:p>
            <a:pPr lvl="1"/>
            <a:endParaRPr lang="en-US" sz="2000" dirty="0"/>
          </a:p>
          <a:p>
            <a:r>
              <a:rPr lang="en-US" sz="2400" dirty="0" err="1" smtClean="0"/>
              <a:t>Organise</a:t>
            </a:r>
            <a:r>
              <a:rPr lang="en-US" sz="2400" dirty="0" smtClean="0"/>
              <a:t> to meet</a:t>
            </a:r>
            <a:endParaRPr lang="en-US" sz="2400" dirty="0"/>
          </a:p>
        </p:txBody>
      </p:sp>
      <p:pic>
        <p:nvPicPr>
          <p:cNvPr id="6" name="Picture 5"/>
          <p:cNvPicPr>
            <a:picLocks noChangeAspect="1"/>
          </p:cNvPicPr>
          <p:nvPr/>
        </p:nvPicPr>
        <p:blipFill>
          <a:blip r:embed="rId3"/>
          <a:stretch>
            <a:fillRect/>
          </a:stretch>
        </p:blipFill>
        <p:spPr>
          <a:xfrm>
            <a:off x="8204547" y="757238"/>
            <a:ext cx="3356749" cy="4874000"/>
          </a:xfrm>
          <a:prstGeom prst="rect">
            <a:avLst/>
          </a:prstGeom>
        </p:spPr>
      </p:pic>
      <p:sp>
        <p:nvSpPr>
          <p:cNvPr id="5" name="Rectangle 4"/>
          <p:cNvSpPr/>
          <p:nvPr/>
        </p:nvSpPr>
        <p:spPr>
          <a:xfrm>
            <a:off x="-2" y="6387862"/>
            <a:ext cx="12192000" cy="464151"/>
          </a:xfrm>
          <a:prstGeom prst="rect">
            <a:avLst/>
          </a:prstGeom>
          <a:solidFill>
            <a:srgbClr val="8B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51527" y="6387862"/>
            <a:ext cx="7872317" cy="400110"/>
          </a:xfrm>
          <a:prstGeom prst="rect">
            <a:avLst/>
          </a:prstGeom>
          <a:noFill/>
        </p:spPr>
        <p:txBody>
          <a:bodyPr wrap="square" rtlCol="0">
            <a:spAutoFit/>
          </a:bodyPr>
          <a:lstStyle/>
          <a:p>
            <a:pPr algn="ctr"/>
            <a:r>
              <a:rPr lang="en-US" sz="2000" dirty="0" smtClean="0">
                <a:solidFill>
                  <a:schemeClr val="bg1"/>
                </a:solidFill>
                <a:latin typeface="Optima" charset="0"/>
                <a:ea typeface="Optima" charset="0"/>
                <a:cs typeface="Optima" charset="0"/>
              </a:rPr>
              <a:t>Traditio | Spiritus | Gaudium</a:t>
            </a:r>
            <a:endParaRPr lang="en-US" sz="2000" dirty="0">
              <a:solidFill>
                <a:schemeClr val="bg1"/>
              </a:solidFill>
              <a:latin typeface="Optima" charset="0"/>
              <a:ea typeface="Optima" charset="0"/>
              <a:cs typeface="Optima"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28864"/>
          <a:stretch/>
        </p:blipFill>
        <p:spPr>
          <a:xfrm>
            <a:off x="6214391" y="5674917"/>
            <a:ext cx="5495365" cy="663160"/>
          </a:xfrm>
          <a:prstGeom prst="rect">
            <a:avLst/>
          </a:prstGeom>
        </p:spPr>
      </p:pic>
      <p:sp>
        <p:nvSpPr>
          <p:cNvPr id="9" name="Rectangle 8"/>
          <p:cNvSpPr/>
          <p:nvPr/>
        </p:nvSpPr>
        <p:spPr>
          <a:xfrm>
            <a:off x="11827565" y="764024"/>
            <a:ext cx="364435" cy="531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61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Meet your supervisor and plan your research</a:t>
            </a:r>
            <a:endParaRPr lang="en-US" dirty="0"/>
          </a:p>
        </p:txBody>
      </p:sp>
      <p:pic>
        <p:nvPicPr>
          <p:cNvPr id="4" name="Picture 3"/>
          <p:cNvPicPr>
            <a:picLocks noChangeAspect="1"/>
          </p:cNvPicPr>
          <p:nvPr/>
        </p:nvPicPr>
        <p:blipFill>
          <a:blip r:embed="rId3"/>
          <a:stretch>
            <a:fillRect/>
          </a:stretch>
        </p:blipFill>
        <p:spPr>
          <a:xfrm>
            <a:off x="3886619" y="1229204"/>
            <a:ext cx="7322460" cy="4114292"/>
          </a:xfrm>
          <a:prstGeom prst="rect">
            <a:avLst/>
          </a:prstGeom>
        </p:spPr>
      </p:pic>
      <p:sp>
        <p:nvSpPr>
          <p:cNvPr id="5" name="Rectangle 4"/>
          <p:cNvSpPr/>
          <p:nvPr/>
        </p:nvSpPr>
        <p:spPr>
          <a:xfrm>
            <a:off x="11827565" y="764024"/>
            <a:ext cx="364435" cy="531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 y="6387862"/>
            <a:ext cx="12192000" cy="464151"/>
          </a:xfrm>
          <a:prstGeom prst="rect">
            <a:avLst/>
          </a:prstGeom>
          <a:solidFill>
            <a:srgbClr val="8B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51527" y="6387862"/>
            <a:ext cx="7872317" cy="400110"/>
          </a:xfrm>
          <a:prstGeom prst="rect">
            <a:avLst/>
          </a:prstGeom>
          <a:noFill/>
        </p:spPr>
        <p:txBody>
          <a:bodyPr wrap="square" rtlCol="0">
            <a:spAutoFit/>
          </a:bodyPr>
          <a:lstStyle/>
          <a:p>
            <a:pPr algn="ctr"/>
            <a:r>
              <a:rPr lang="en-US" sz="2000" dirty="0" smtClean="0">
                <a:solidFill>
                  <a:schemeClr val="bg1"/>
                </a:solidFill>
                <a:latin typeface="Optima" charset="0"/>
                <a:ea typeface="Optima" charset="0"/>
                <a:cs typeface="Optima" charset="0"/>
              </a:rPr>
              <a:t>Traditio | Spiritus | Gaudium</a:t>
            </a:r>
            <a:endParaRPr lang="en-US" sz="2000" dirty="0">
              <a:solidFill>
                <a:schemeClr val="bg1"/>
              </a:solidFill>
              <a:latin typeface="Optima" charset="0"/>
              <a:ea typeface="Optima" charset="0"/>
              <a:cs typeface="Optima"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28864"/>
          <a:stretch/>
        </p:blipFill>
        <p:spPr>
          <a:xfrm>
            <a:off x="6214391" y="5674917"/>
            <a:ext cx="5495365" cy="663160"/>
          </a:xfrm>
          <a:prstGeom prst="rect">
            <a:avLst/>
          </a:prstGeom>
        </p:spPr>
      </p:pic>
    </p:spTree>
    <p:extLst>
      <p:ext uri="{BB962C8B-B14F-4D97-AF65-F5344CB8AC3E}">
        <p14:creationId xmlns:p14="http://schemas.microsoft.com/office/powerpoint/2010/main" val="154778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7188" y="1058303"/>
            <a:ext cx="7842568" cy="4343429"/>
          </a:xfrm>
        </p:spPr>
        <p:txBody>
          <a:bodyPr>
            <a:noAutofit/>
          </a:bodyPr>
          <a:lstStyle/>
          <a:p>
            <a:r>
              <a:rPr lang="en-US" sz="2400" dirty="0">
                <a:hlinkClick r:id="rId3"/>
              </a:rPr>
              <a:t>http://</a:t>
            </a:r>
            <a:r>
              <a:rPr lang="en-US" sz="2400" dirty="0" smtClean="0">
                <a:hlinkClick r:id="rId3"/>
              </a:rPr>
              <a:t>amss.org.au/members/research-scholarships</a:t>
            </a:r>
            <a:endParaRPr lang="en-US" sz="2400" dirty="0" smtClean="0"/>
          </a:p>
          <a:p>
            <a:r>
              <a:rPr lang="en-US" sz="2400" dirty="0">
                <a:hlinkClick r:id="rId4"/>
              </a:rPr>
              <a:t>https://scholarships.adelaide.edu.au</a:t>
            </a:r>
            <a:r>
              <a:rPr lang="en-US" sz="2400" dirty="0" smtClean="0">
                <a:hlinkClick r:id="rId4"/>
              </a:rPr>
              <a:t>/</a:t>
            </a:r>
            <a:endParaRPr lang="en-US" sz="2400" dirty="0" smtClean="0"/>
          </a:p>
          <a:p>
            <a:r>
              <a:rPr lang="en-US" sz="2400" dirty="0" smtClean="0"/>
              <a:t>Google</a:t>
            </a:r>
          </a:p>
          <a:p>
            <a:r>
              <a:rPr lang="en-US" sz="2400" dirty="0" smtClean="0"/>
              <a:t>Don’t forget</a:t>
            </a:r>
            <a:r>
              <a:rPr lang="mr-IN" sz="2400" dirty="0" smtClean="0"/>
              <a:t>…</a:t>
            </a:r>
            <a:r>
              <a:rPr lang="en-AU" sz="2400" dirty="0" smtClean="0"/>
              <a:t>. Ask your supervisor!</a:t>
            </a:r>
            <a:endParaRPr lang="en-US" sz="2400" dirty="0" smtClean="0"/>
          </a:p>
        </p:txBody>
      </p:sp>
      <p:sp>
        <p:nvSpPr>
          <p:cNvPr id="4" name="Rectangle 3"/>
          <p:cNvSpPr/>
          <p:nvPr/>
        </p:nvSpPr>
        <p:spPr>
          <a:xfrm>
            <a:off x="11827565" y="764024"/>
            <a:ext cx="364435" cy="531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p:txBody>
          <a:bodyPr/>
          <a:lstStyle/>
          <a:p>
            <a:r>
              <a:rPr lang="en-US" dirty="0" smtClean="0"/>
              <a:t>5. Apply for scholarships</a:t>
            </a:r>
            <a:endParaRPr lang="en-US" dirty="0"/>
          </a:p>
        </p:txBody>
      </p:sp>
      <p:sp>
        <p:nvSpPr>
          <p:cNvPr id="8" name="Rectangle 7"/>
          <p:cNvSpPr/>
          <p:nvPr/>
        </p:nvSpPr>
        <p:spPr>
          <a:xfrm>
            <a:off x="-2" y="6387862"/>
            <a:ext cx="12192000" cy="464151"/>
          </a:xfrm>
          <a:prstGeom prst="rect">
            <a:avLst/>
          </a:prstGeom>
          <a:solidFill>
            <a:srgbClr val="8B2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51527" y="6387862"/>
            <a:ext cx="7872317" cy="400110"/>
          </a:xfrm>
          <a:prstGeom prst="rect">
            <a:avLst/>
          </a:prstGeom>
          <a:noFill/>
        </p:spPr>
        <p:txBody>
          <a:bodyPr wrap="square" rtlCol="0">
            <a:spAutoFit/>
          </a:bodyPr>
          <a:lstStyle/>
          <a:p>
            <a:pPr algn="ctr"/>
            <a:r>
              <a:rPr lang="en-US" sz="2000" dirty="0" smtClean="0">
                <a:solidFill>
                  <a:schemeClr val="bg1"/>
                </a:solidFill>
                <a:latin typeface="Optima" charset="0"/>
                <a:ea typeface="Optima" charset="0"/>
                <a:cs typeface="Optima" charset="0"/>
              </a:rPr>
              <a:t>Traditio | Spiritus | Gaudium</a:t>
            </a:r>
            <a:endParaRPr lang="en-US" sz="2000" dirty="0">
              <a:solidFill>
                <a:schemeClr val="bg1"/>
              </a:solidFill>
              <a:latin typeface="Optima" charset="0"/>
              <a:ea typeface="Optima" charset="0"/>
              <a:cs typeface="Optima" charset="0"/>
            </a:endParaRP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28864"/>
          <a:stretch/>
        </p:blipFill>
        <p:spPr>
          <a:xfrm>
            <a:off x="6214391" y="5674917"/>
            <a:ext cx="5495365" cy="663160"/>
          </a:xfrm>
          <a:prstGeom prst="rect">
            <a:avLst/>
          </a:prstGeom>
        </p:spPr>
      </p:pic>
    </p:spTree>
    <p:extLst>
      <p:ext uri="{BB962C8B-B14F-4D97-AF65-F5344CB8AC3E}">
        <p14:creationId xmlns:p14="http://schemas.microsoft.com/office/powerpoint/2010/main" val="1010269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Custom 3">
      <a:dk1>
        <a:srgbClr val="000000"/>
      </a:dk1>
      <a:lt1>
        <a:srgbClr val="FFFFFF"/>
      </a:lt1>
      <a:dk2>
        <a:srgbClr val="001933"/>
      </a:dk2>
      <a:lt2>
        <a:srgbClr val="001933"/>
      </a:lt2>
      <a:accent1>
        <a:srgbClr val="001933"/>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461</TotalTime>
  <Words>1083</Words>
  <Application>Microsoft Macintosh PowerPoint</Application>
  <PresentationFormat>Widescreen</PresentationFormat>
  <Paragraphs>150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Corbel</vt:lpstr>
      <vt:lpstr>Mangal</vt:lpstr>
      <vt:lpstr>Optima</vt:lpstr>
      <vt:lpstr>Wingdings 2</vt:lpstr>
      <vt:lpstr>Frame</vt:lpstr>
      <vt:lpstr>PowerPoint Presentation</vt:lpstr>
      <vt:lpstr>How to get involved in undergraduate research</vt:lpstr>
      <vt:lpstr>1. Consider what research you want to do</vt:lpstr>
      <vt:lpstr>2. Find the research</vt:lpstr>
      <vt:lpstr>2. Find the research (no luck so far?)</vt:lpstr>
      <vt:lpstr>2. Find the research  (don’t forget)</vt:lpstr>
      <vt:lpstr>3. Contact potential supervisors</vt:lpstr>
      <vt:lpstr>4. Meet your supervisor and plan your research</vt:lpstr>
      <vt:lpstr>5. Apply for scholarships</vt:lpstr>
      <vt:lpstr>Summary  (&amp; any questions?)</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Honours &amp; Research Opportunities Information Evening</dc:title>
  <dc:creator>Microsoft Office User</dc:creator>
  <cp:lastModifiedBy>Microsoft Office User</cp:lastModifiedBy>
  <cp:revision>27</cp:revision>
  <dcterms:created xsi:type="dcterms:W3CDTF">2017-07-26T09:32:13Z</dcterms:created>
  <dcterms:modified xsi:type="dcterms:W3CDTF">2017-08-02T12:05:45Z</dcterms:modified>
</cp:coreProperties>
</file>